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1" r:id="rId1"/>
  </p:sldMasterIdLst>
  <p:sldIdLst>
    <p:sldId id="256" r:id="rId2"/>
    <p:sldId id="257" r:id="rId3"/>
    <p:sldId id="272" r:id="rId4"/>
    <p:sldId id="258" r:id="rId5"/>
    <p:sldId id="259" r:id="rId6"/>
    <p:sldId id="273" r:id="rId7"/>
    <p:sldId id="274" r:id="rId8"/>
    <p:sldId id="275"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6"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0" d="100"/>
          <a:sy n="90" d="100"/>
        </p:scale>
        <p:origin x="57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7BFF81C-1FCB-4DBA-8044-F1A0FCFD45A6}" type="datetime1">
              <a:rPr lang="en-US" smtClean="0"/>
              <a:t>9/29/2020</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F3450C42-9A0B-4425-92C2-70FCF7C45734}" type="slidenum">
              <a:rPr lang="en-US" smtClean="0"/>
              <a:t>‹#›</a:t>
            </a:fld>
            <a:endParaRPr lang="en-US" dirty="0"/>
          </a:p>
        </p:txBody>
      </p:sp>
    </p:spTree>
    <p:extLst>
      <p:ext uri="{BB962C8B-B14F-4D97-AF65-F5344CB8AC3E}">
        <p14:creationId xmlns:p14="http://schemas.microsoft.com/office/powerpoint/2010/main" val="7987180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A87773D-8987-489A-A650-3D6F7D5C7C38}" type="datetime1">
              <a:rPr lang="en-US" smtClean="0"/>
              <a:t>9/29/2020</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F3450C42-9A0B-4425-92C2-70FCF7C45734}" type="slidenum">
              <a:rPr lang="en-US" smtClean="0"/>
              <a:t>‹#›</a:t>
            </a:fld>
            <a:endParaRPr lang="en-US" dirty="0"/>
          </a:p>
        </p:txBody>
      </p:sp>
    </p:spTree>
    <p:extLst>
      <p:ext uri="{BB962C8B-B14F-4D97-AF65-F5344CB8AC3E}">
        <p14:creationId xmlns:p14="http://schemas.microsoft.com/office/powerpoint/2010/main" val="3135439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E150C1-1D78-4D80-810D-E9E86F6E88AB}" type="datetime1">
              <a:rPr lang="en-US" smtClean="0"/>
              <a:t>9/29/2020</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F3450C42-9A0B-4425-92C2-70FCF7C45734}" type="slidenum">
              <a:rPr lang="en-US" smtClean="0"/>
              <a:t>‹#›</a:t>
            </a:fld>
            <a:endParaRPr lang="en-US" dirty="0"/>
          </a:p>
        </p:txBody>
      </p:sp>
    </p:spTree>
    <p:extLst>
      <p:ext uri="{BB962C8B-B14F-4D97-AF65-F5344CB8AC3E}">
        <p14:creationId xmlns:p14="http://schemas.microsoft.com/office/powerpoint/2010/main" val="156898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9E9CBD8-1588-4B6B-B74D-87480DDE94C0}" type="datetime1">
              <a:rPr lang="en-US" smtClean="0"/>
              <a:t>9/29/2020</a:t>
            </a:fld>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p:txBody>
          <a:bodyPr/>
          <a:lstStyle/>
          <a:p>
            <a:fld id="{F3450C42-9A0B-4425-92C2-70FCF7C45734}" type="slidenum">
              <a:rPr lang="en-US" smtClean="0"/>
              <a:t>‹#›</a:t>
            </a:fld>
            <a:endParaRPr lang="en-US" dirty="0"/>
          </a:p>
        </p:txBody>
      </p:sp>
    </p:spTree>
    <p:extLst>
      <p:ext uri="{BB962C8B-B14F-4D97-AF65-F5344CB8AC3E}">
        <p14:creationId xmlns:p14="http://schemas.microsoft.com/office/powerpoint/2010/main" val="27791109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D794440-721C-4D75-BD4F-4CFB3D51CDCA}" type="datetime1">
              <a:rPr lang="en-US" smtClean="0"/>
              <a:t>9/29/2020</a:t>
            </a:fld>
            <a:endParaRPr lang="en-US" dirty="0"/>
          </a:p>
        </p:txBody>
      </p:sp>
      <p:sp>
        <p:nvSpPr>
          <p:cNvPr id="8" name="Footer Placeholder 7"/>
          <p:cNvSpPr>
            <a:spLocks noGrp="1"/>
          </p:cNvSpPr>
          <p:nvPr>
            <p:ph type="ftr" sz="quarter" idx="11"/>
          </p:nvPr>
        </p:nvSpPr>
        <p:spPr/>
        <p:txBody>
          <a:bodyPr/>
          <a:lstStyle/>
          <a:p>
            <a:r>
              <a:rPr lang="en-US"/>
              <a:t>Sample Footer Text</a:t>
            </a:r>
            <a:endParaRPr lang="en-US" dirty="0"/>
          </a:p>
        </p:txBody>
      </p:sp>
      <p:sp>
        <p:nvSpPr>
          <p:cNvPr id="9" name="Slide Number Placeholder 8"/>
          <p:cNvSpPr>
            <a:spLocks noGrp="1"/>
          </p:cNvSpPr>
          <p:nvPr>
            <p:ph type="sldNum" sz="quarter" idx="12"/>
          </p:nvPr>
        </p:nvSpPr>
        <p:spPr/>
        <p:txBody>
          <a:bodyPr/>
          <a:lstStyle/>
          <a:p>
            <a:fld id="{F3450C42-9A0B-4425-92C2-70FCF7C45734}" type="slidenum">
              <a:rPr lang="en-US" smtClean="0"/>
              <a:t>‹#›</a:t>
            </a:fld>
            <a:endParaRPr lang="en-US" dirty="0"/>
          </a:p>
        </p:txBody>
      </p:sp>
    </p:spTree>
    <p:extLst>
      <p:ext uri="{BB962C8B-B14F-4D97-AF65-F5344CB8AC3E}">
        <p14:creationId xmlns:p14="http://schemas.microsoft.com/office/powerpoint/2010/main" val="24421740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2701A64-483B-4532-94FB-D8F90CB6DEE0}" type="datetime1">
              <a:rPr lang="en-US" smtClean="0"/>
              <a:t>9/29/2020</a:t>
            </a:fld>
            <a:endParaRPr lang="en-US" dirty="0"/>
          </a:p>
        </p:txBody>
      </p:sp>
      <p:sp>
        <p:nvSpPr>
          <p:cNvPr id="4" name="Footer Placeholder 3"/>
          <p:cNvSpPr>
            <a:spLocks noGrp="1"/>
          </p:cNvSpPr>
          <p:nvPr>
            <p:ph type="ftr" sz="quarter" idx="11"/>
          </p:nvPr>
        </p:nvSpPr>
        <p:spPr/>
        <p:txBody>
          <a:bodyPr/>
          <a:lstStyle/>
          <a:p>
            <a:r>
              <a:rPr lang="en-US"/>
              <a:t>Sample Footer Text</a:t>
            </a:r>
            <a:endParaRPr lang="en-US" dirty="0"/>
          </a:p>
        </p:txBody>
      </p:sp>
      <p:sp>
        <p:nvSpPr>
          <p:cNvPr id="5" name="Slide Number Placeholder 4"/>
          <p:cNvSpPr>
            <a:spLocks noGrp="1"/>
          </p:cNvSpPr>
          <p:nvPr>
            <p:ph type="sldNum" sz="quarter" idx="12"/>
          </p:nvPr>
        </p:nvSpPr>
        <p:spPr/>
        <p:txBody>
          <a:bodyPr/>
          <a:lstStyle/>
          <a:p>
            <a:fld id="{F3450C42-9A0B-4425-92C2-70FCF7C45734}" type="slidenum">
              <a:rPr lang="en-US" smtClean="0"/>
              <a:t>‹#›</a:t>
            </a:fld>
            <a:endParaRPr lang="en-US" dirty="0"/>
          </a:p>
        </p:txBody>
      </p:sp>
    </p:spTree>
    <p:extLst>
      <p:ext uri="{BB962C8B-B14F-4D97-AF65-F5344CB8AC3E}">
        <p14:creationId xmlns:p14="http://schemas.microsoft.com/office/powerpoint/2010/main" val="1116614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18FB39-20FB-4E2E-B861-45B709B9C3C5}" type="datetime1">
              <a:rPr lang="en-US" smtClean="0"/>
              <a:t>9/29/2020</a:t>
            </a:fld>
            <a:endParaRPr lang="en-US" dirty="0"/>
          </a:p>
        </p:txBody>
      </p:sp>
      <p:sp>
        <p:nvSpPr>
          <p:cNvPr id="3" name="Footer Placeholder 2"/>
          <p:cNvSpPr>
            <a:spLocks noGrp="1"/>
          </p:cNvSpPr>
          <p:nvPr>
            <p:ph type="ftr" sz="quarter" idx="11"/>
          </p:nvPr>
        </p:nvSpPr>
        <p:spPr/>
        <p:txBody>
          <a:bodyPr/>
          <a:lstStyle/>
          <a:p>
            <a:r>
              <a:rPr lang="en-US"/>
              <a:t>Sample Footer Text</a:t>
            </a:r>
            <a:endParaRPr lang="en-US" dirty="0"/>
          </a:p>
        </p:txBody>
      </p:sp>
      <p:sp>
        <p:nvSpPr>
          <p:cNvPr id="4" name="Slide Number Placeholder 3"/>
          <p:cNvSpPr>
            <a:spLocks noGrp="1"/>
          </p:cNvSpPr>
          <p:nvPr>
            <p:ph type="sldNum" sz="quarter" idx="12"/>
          </p:nvPr>
        </p:nvSpPr>
        <p:spPr/>
        <p:txBody>
          <a:bodyPr/>
          <a:lstStyle/>
          <a:p>
            <a:fld id="{F3450C42-9A0B-4425-92C2-70FCF7C45734}" type="slidenum">
              <a:rPr lang="en-US" smtClean="0"/>
              <a:t>‹#›</a:t>
            </a:fld>
            <a:endParaRPr lang="en-US" dirty="0"/>
          </a:p>
        </p:txBody>
      </p:sp>
    </p:spTree>
    <p:extLst>
      <p:ext uri="{BB962C8B-B14F-4D97-AF65-F5344CB8AC3E}">
        <p14:creationId xmlns:p14="http://schemas.microsoft.com/office/powerpoint/2010/main" val="18493306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C48AC19-8BD6-476C-9770-8884373BCF00}" type="datetime1">
              <a:rPr lang="en-US" smtClean="0"/>
              <a:t>9/29/2020</a:t>
            </a:fld>
            <a:endParaRPr lang="en-US"/>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p:txBody>
          <a:bodyPr/>
          <a:lstStyle/>
          <a:p>
            <a:fld id="{F3450C42-9A0B-4425-92C2-70FCF7C45734}" type="slidenum">
              <a:rPr lang="en-US" smtClean="0"/>
              <a:t>‹#›</a:t>
            </a:fld>
            <a:endParaRPr lang="en-US" dirty="0"/>
          </a:p>
        </p:txBody>
      </p:sp>
    </p:spTree>
    <p:extLst>
      <p:ext uri="{BB962C8B-B14F-4D97-AF65-F5344CB8AC3E}">
        <p14:creationId xmlns:p14="http://schemas.microsoft.com/office/powerpoint/2010/main" val="4474258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3F68C53-8AD1-4F09-9486-FB3406B99CFA}" type="datetime1">
              <a:rPr lang="en-US" smtClean="0"/>
              <a:t>9/29/2020</a:t>
            </a:fld>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p:txBody>
          <a:bodyPr/>
          <a:lstStyle/>
          <a:p>
            <a:fld id="{F3450C42-9A0B-4425-92C2-70FCF7C45734}" type="slidenum">
              <a:rPr lang="en-US" smtClean="0"/>
              <a:t>‹#›</a:t>
            </a:fld>
            <a:endParaRPr lang="en-US" dirty="0"/>
          </a:p>
        </p:txBody>
      </p:sp>
    </p:spTree>
    <p:extLst>
      <p:ext uri="{BB962C8B-B14F-4D97-AF65-F5344CB8AC3E}">
        <p14:creationId xmlns:p14="http://schemas.microsoft.com/office/powerpoint/2010/main" val="2412740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543EDD-D0D2-447F-B24F-3717AF4B109D}" type="datetime1">
              <a:rPr lang="en-US" smtClean="0"/>
              <a:pPr/>
              <a:t>9/29/2020</a:t>
            </a:fld>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p:txBody>
          <a:bodyPr/>
          <a:lstStyle/>
          <a:p>
            <a:fld id="{F3450C42-9A0B-4425-92C2-70FCF7C45734}" type="slidenum">
              <a:rPr lang="en-US" smtClean="0"/>
              <a:pPr/>
              <a:t>‹#›</a:t>
            </a:fld>
            <a:endParaRPr lang="en-US" dirty="0"/>
          </a:p>
        </p:txBody>
      </p:sp>
    </p:spTree>
    <p:extLst>
      <p:ext uri="{BB962C8B-B14F-4D97-AF65-F5344CB8AC3E}">
        <p14:creationId xmlns:p14="http://schemas.microsoft.com/office/powerpoint/2010/main" val="3913293131"/>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543EDD-D0D2-447F-B24F-3717AF4B109D}" type="datetime1">
              <a:rPr lang="en-US" smtClean="0"/>
              <a:pPr/>
              <a:t>9/29/2020</a:t>
            </a:fld>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p:txBody>
          <a:bodyPr/>
          <a:lstStyle/>
          <a:p>
            <a:fld id="{F3450C42-9A0B-4425-92C2-70FCF7C45734}" type="slidenum">
              <a:rPr lang="en-US" smtClean="0"/>
              <a:pPr/>
              <a:t>‹#›</a:t>
            </a:fld>
            <a:endParaRPr lang="en-US" dirty="0"/>
          </a:p>
        </p:txBody>
      </p:sp>
    </p:spTree>
    <p:extLst>
      <p:ext uri="{BB962C8B-B14F-4D97-AF65-F5344CB8AC3E}">
        <p14:creationId xmlns:p14="http://schemas.microsoft.com/office/powerpoint/2010/main" val="1325742574"/>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543EDD-D0D2-447F-B24F-3717AF4B109D}" type="datetime1">
              <a:rPr lang="en-US" smtClean="0"/>
              <a:pPr/>
              <a:t>9/29/2020</a:t>
            </a:fld>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p:txBody>
          <a:bodyPr/>
          <a:lstStyle/>
          <a:p>
            <a:fld id="{F3450C42-9A0B-4425-92C2-70FCF7C45734}" type="slidenum">
              <a:rPr lang="en-US" smtClean="0"/>
              <a:pPr/>
              <a:t>‹#›</a:t>
            </a:fld>
            <a:endParaRPr lang="en-US" dirty="0"/>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6253220"/>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543EDD-D0D2-447F-B24F-3717AF4B109D}" type="datetime1">
              <a:rPr lang="en-US" smtClean="0"/>
              <a:pPr/>
              <a:t>9/29/2020</a:t>
            </a:fld>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p:txBody>
          <a:bodyPr/>
          <a:lstStyle/>
          <a:p>
            <a:fld id="{F3450C42-9A0B-4425-92C2-70FCF7C45734}" type="slidenum">
              <a:rPr lang="en-US" smtClean="0"/>
              <a:pPr/>
              <a:t>‹#›</a:t>
            </a:fld>
            <a:endParaRPr lang="en-US" dirty="0"/>
          </a:p>
        </p:txBody>
      </p:sp>
    </p:spTree>
    <p:extLst>
      <p:ext uri="{BB962C8B-B14F-4D97-AF65-F5344CB8AC3E}">
        <p14:creationId xmlns:p14="http://schemas.microsoft.com/office/powerpoint/2010/main" val="161430362"/>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A543EDD-D0D2-447F-B24F-3717AF4B109D}" type="datetime1">
              <a:rPr lang="en-US" smtClean="0"/>
              <a:pPr/>
              <a:t>9/29/2020</a:t>
            </a:fld>
            <a:endParaRPr lang="en-US" dirty="0"/>
          </a:p>
        </p:txBody>
      </p:sp>
      <p:sp>
        <p:nvSpPr>
          <p:cNvPr id="4" name="Footer Placeholder 3"/>
          <p:cNvSpPr>
            <a:spLocks noGrp="1"/>
          </p:cNvSpPr>
          <p:nvPr>
            <p:ph type="ftr" sz="quarter" idx="11"/>
          </p:nvPr>
        </p:nvSpPr>
        <p:spPr/>
        <p:txBody>
          <a:bodyPr/>
          <a:lstStyle/>
          <a:p>
            <a:r>
              <a:rPr lang="en-US"/>
              <a:t>Sample Footer Text</a:t>
            </a:r>
            <a:endParaRPr lang="en-US" dirty="0"/>
          </a:p>
        </p:txBody>
      </p:sp>
      <p:sp>
        <p:nvSpPr>
          <p:cNvPr id="5" name="Slide Number Placeholder 4"/>
          <p:cNvSpPr>
            <a:spLocks noGrp="1"/>
          </p:cNvSpPr>
          <p:nvPr>
            <p:ph type="sldNum" sz="quarter" idx="12"/>
          </p:nvPr>
        </p:nvSpPr>
        <p:spPr/>
        <p:txBody>
          <a:bodyPr/>
          <a:lstStyle/>
          <a:p>
            <a:fld id="{F3450C42-9A0B-4425-92C2-70FCF7C45734}" type="slidenum">
              <a:rPr lang="en-US" smtClean="0"/>
              <a:pPr/>
              <a:t>‹#›</a:t>
            </a:fld>
            <a:endParaRPr lang="en-US" dirty="0"/>
          </a:p>
        </p:txBody>
      </p:sp>
    </p:spTree>
    <p:extLst>
      <p:ext uri="{BB962C8B-B14F-4D97-AF65-F5344CB8AC3E}">
        <p14:creationId xmlns:p14="http://schemas.microsoft.com/office/powerpoint/2010/main" val="3717116664"/>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A543EDD-D0D2-447F-B24F-3717AF4B109D}" type="datetime1">
              <a:rPr lang="en-US" smtClean="0"/>
              <a:pPr/>
              <a:t>9/29/2020</a:t>
            </a:fld>
            <a:endParaRPr lang="en-US" dirty="0"/>
          </a:p>
        </p:txBody>
      </p:sp>
      <p:sp>
        <p:nvSpPr>
          <p:cNvPr id="4" name="Footer Placeholder 3"/>
          <p:cNvSpPr>
            <a:spLocks noGrp="1"/>
          </p:cNvSpPr>
          <p:nvPr>
            <p:ph type="ftr" sz="quarter" idx="11"/>
          </p:nvPr>
        </p:nvSpPr>
        <p:spPr/>
        <p:txBody>
          <a:bodyPr/>
          <a:lstStyle/>
          <a:p>
            <a:r>
              <a:rPr lang="en-US"/>
              <a:t>Sample Footer Text</a:t>
            </a:r>
            <a:endParaRPr lang="en-US" dirty="0"/>
          </a:p>
        </p:txBody>
      </p:sp>
      <p:sp>
        <p:nvSpPr>
          <p:cNvPr id="5" name="Slide Number Placeholder 4"/>
          <p:cNvSpPr>
            <a:spLocks noGrp="1"/>
          </p:cNvSpPr>
          <p:nvPr>
            <p:ph type="sldNum" sz="quarter" idx="12"/>
          </p:nvPr>
        </p:nvSpPr>
        <p:spPr/>
        <p:txBody>
          <a:bodyPr/>
          <a:lstStyle/>
          <a:p>
            <a:fld id="{F3450C42-9A0B-4425-92C2-70FCF7C45734}" type="slidenum">
              <a:rPr lang="en-US" smtClean="0"/>
              <a:pPr/>
              <a:t>‹#›</a:t>
            </a:fld>
            <a:endParaRPr lang="en-US" dirty="0"/>
          </a:p>
        </p:txBody>
      </p:sp>
    </p:spTree>
    <p:extLst>
      <p:ext uri="{BB962C8B-B14F-4D97-AF65-F5344CB8AC3E}">
        <p14:creationId xmlns:p14="http://schemas.microsoft.com/office/powerpoint/2010/main" val="1702637266"/>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B9092B3-2D87-4CDF-B84B-C46E5F5D31F7}" type="datetime1">
              <a:rPr lang="en-US" smtClean="0"/>
              <a:t>9/29/2020</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F3450C42-9A0B-4425-92C2-70FCF7C45734}" type="slidenum">
              <a:rPr lang="en-US" smtClean="0"/>
              <a:t>‹#›</a:t>
            </a:fld>
            <a:endParaRPr lang="en-US" dirty="0"/>
          </a:p>
        </p:txBody>
      </p:sp>
    </p:spTree>
    <p:extLst>
      <p:ext uri="{BB962C8B-B14F-4D97-AF65-F5344CB8AC3E}">
        <p14:creationId xmlns:p14="http://schemas.microsoft.com/office/powerpoint/2010/main" val="18431538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D769E57-47B1-47B0-B526-3153E4B1E729}" type="datetime1">
              <a:rPr lang="en-US" smtClean="0"/>
              <a:t>9/29/2020</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F3450C42-9A0B-4425-92C2-70FCF7C45734}" type="slidenum">
              <a:rPr lang="en-US" smtClean="0"/>
              <a:t>‹#›</a:t>
            </a:fld>
            <a:endParaRPr lang="en-US" dirty="0"/>
          </a:p>
        </p:txBody>
      </p:sp>
    </p:spTree>
    <p:extLst>
      <p:ext uri="{BB962C8B-B14F-4D97-AF65-F5344CB8AC3E}">
        <p14:creationId xmlns:p14="http://schemas.microsoft.com/office/powerpoint/2010/main" val="31447199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BA543EDD-D0D2-447F-B24F-3717AF4B109D}" type="datetime1">
              <a:rPr lang="en-US" smtClean="0"/>
              <a:pPr/>
              <a:t>9/29/2020</a:t>
            </a:fld>
            <a:endParaRPr lang="en-US" dirty="0"/>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en-US"/>
              <a:t>Sample Footer Text</a:t>
            </a:r>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F3450C42-9A0B-4425-92C2-70FCF7C45734}" type="slidenum">
              <a:rPr lang="en-US" smtClean="0"/>
              <a:pPr/>
              <a:t>‹#›</a:t>
            </a:fld>
            <a:endParaRPr lang="en-US" dirty="0"/>
          </a:p>
        </p:txBody>
      </p:sp>
    </p:spTree>
    <p:extLst>
      <p:ext uri="{BB962C8B-B14F-4D97-AF65-F5344CB8AC3E}">
        <p14:creationId xmlns:p14="http://schemas.microsoft.com/office/powerpoint/2010/main" val="781140304"/>
      </p:ext>
    </p:extLst>
  </p:cSld>
  <p:clrMap bg1="dk1" tx1="lt1" bg2="dk2" tx2="lt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6" r:id="rId15"/>
    <p:sldLayoutId id="2147483747" r:id="rId16"/>
    <p:sldLayoutId id="2147483748" r:id="rId17"/>
  </p:sldLayoutIdLst>
  <p:hf sldNum="0" hdr="0" ftr="0" dt="0"/>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E113DFA-3F78-44B5-957F-47F389E1A579}"/>
              </a:ext>
            </a:extLst>
          </p:cNvPr>
          <p:cNvPicPr>
            <a:picLocks noChangeAspect="1"/>
          </p:cNvPicPr>
          <p:nvPr/>
        </p:nvPicPr>
        <p:blipFill rotWithShape="1">
          <a:blip r:embed="rId2"/>
          <a:srcRect t="27447" b="16303"/>
          <a:stretch/>
        </p:blipFill>
        <p:spPr>
          <a:xfrm>
            <a:off x="20" y="10"/>
            <a:ext cx="12191980" cy="6857990"/>
          </a:xfrm>
          <a:prstGeom prst="rect">
            <a:avLst/>
          </a:prstGeom>
          <a:ln w="28575">
            <a:noFill/>
          </a:ln>
        </p:spPr>
      </p:pic>
      <p:sp>
        <p:nvSpPr>
          <p:cNvPr id="2" name="Title 1">
            <a:extLst>
              <a:ext uri="{FF2B5EF4-FFF2-40B4-BE49-F238E27FC236}">
                <a16:creationId xmlns:a16="http://schemas.microsoft.com/office/drawing/2014/main" id="{26212A26-8BE3-46A7-9496-EF79AC3BF447}"/>
              </a:ext>
            </a:extLst>
          </p:cNvPr>
          <p:cNvSpPr>
            <a:spLocks noGrp="1"/>
          </p:cNvSpPr>
          <p:nvPr>
            <p:ph type="ctrTitle"/>
          </p:nvPr>
        </p:nvSpPr>
        <p:spPr>
          <a:xfrm>
            <a:off x="7193242" y="1254952"/>
            <a:ext cx="4324642" cy="2939655"/>
          </a:xfrm>
        </p:spPr>
        <p:txBody>
          <a:bodyPr>
            <a:normAutofit/>
          </a:bodyPr>
          <a:lstStyle/>
          <a:p>
            <a:r>
              <a:rPr lang="en-US" sz="5100"/>
              <a:t>The First World War</a:t>
            </a:r>
          </a:p>
        </p:txBody>
      </p:sp>
      <p:sp>
        <p:nvSpPr>
          <p:cNvPr id="3" name="Subtitle 2">
            <a:extLst>
              <a:ext uri="{FF2B5EF4-FFF2-40B4-BE49-F238E27FC236}">
                <a16:creationId xmlns:a16="http://schemas.microsoft.com/office/drawing/2014/main" id="{595B374A-391A-45F7-AE5D-397FF976F965}"/>
              </a:ext>
            </a:extLst>
          </p:cNvPr>
          <p:cNvSpPr>
            <a:spLocks noGrp="1"/>
          </p:cNvSpPr>
          <p:nvPr>
            <p:ph type="subTitle" idx="1"/>
          </p:nvPr>
        </p:nvSpPr>
        <p:spPr>
          <a:xfrm>
            <a:off x="7193242" y="4286683"/>
            <a:ext cx="4324642" cy="1199392"/>
          </a:xfrm>
        </p:spPr>
        <p:txBody>
          <a:bodyPr>
            <a:normAutofit/>
          </a:bodyPr>
          <a:lstStyle/>
          <a:p>
            <a:r>
              <a:rPr lang="en-US"/>
              <a:t>Economic History: Chapter 7</a:t>
            </a:r>
            <a:endParaRPr lang="en-US" dirty="0"/>
          </a:p>
        </p:txBody>
      </p:sp>
    </p:spTree>
    <p:extLst>
      <p:ext uri="{BB962C8B-B14F-4D97-AF65-F5344CB8AC3E}">
        <p14:creationId xmlns:p14="http://schemas.microsoft.com/office/powerpoint/2010/main" val="1364016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749B2-8260-41BB-AEB1-EF13E47925F8}"/>
              </a:ext>
            </a:extLst>
          </p:cNvPr>
          <p:cNvSpPr>
            <a:spLocks noGrp="1"/>
          </p:cNvSpPr>
          <p:nvPr>
            <p:ph type="title"/>
          </p:nvPr>
        </p:nvSpPr>
        <p:spPr/>
        <p:txBody>
          <a:bodyPr/>
          <a:lstStyle/>
          <a:p>
            <a:r>
              <a:rPr lang="en-US" dirty="0"/>
              <a:t>A Background on the war</a:t>
            </a:r>
          </a:p>
        </p:txBody>
      </p:sp>
      <p:sp>
        <p:nvSpPr>
          <p:cNvPr id="3" name="Content Placeholder 2">
            <a:extLst>
              <a:ext uri="{FF2B5EF4-FFF2-40B4-BE49-F238E27FC236}">
                <a16:creationId xmlns:a16="http://schemas.microsoft.com/office/drawing/2014/main" id="{44FBC556-3ED2-43C5-9168-9700BE5DED2E}"/>
              </a:ext>
            </a:extLst>
          </p:cNvPr>
          <p:cNvSpPr>
            <a:spLocks noGrp="1"/>
          </p:cNvSpPr>
          <p:nvPr>
            <p:ph idx="1"/>
          </p:nvPr>
        </p:nvSpPr>
        <p:spPr/>
        <p:txBody>
          <a:bodyPr>
            <a:normAutofit fontScale="92500" lnSpcReduction="20000"/>
          </a:bodyPr>
          <a:lstStyle/>
          <a:p>
            <a:r>
              <a:rPr lang="en-US" dirty="0"/>
              <a:t>World War I lasted from June 28, 1914 to November 11, 1918</a:t>
            </a:r>
          </a:p>
          <a:p>
            <a:r>
              <a:rPr lang="en-US" dirty="0"/>
              <a:t>Started in Europe</a:t>
            </a:r>
          </a:p>
          <a:p>
            <a:r>
              <a:rPr lang="en-US" dirty="0"/>
              <a:t>Mobilized 70 million military personnel</a:t>
            </a:r>
          </a:p>
          <a:p>
            <a:r>
              <a:rPr lang="en-US" dirty="0"/>
              <a:t>9 million combatant deaths</a:t>
            </a:r>
          </a:p>
          <a:p>
            <a:r>
              <a:rPr lang="en-US" dirty="0"/>
              <a:t>13 million civilian deaths</a:t>
            </a:r>
          </a:p>
          <a:p>
            <a:r>
              <a:rPr lang="en-US" dirty="0"/>
              <a:t>Most widespread and extensive economic controls in history began to go into effect around the start of the war</a:t>
            </a:r>
          </a:p>
          <a:p>
            <a:r>
              <a:rPr lang="en-US" dirty="0"/>
              <a:t>Before the war ended, all the major industrialized countries created regulations on production, distribution, profits</a:t>
            </a:r>
          </a:p>
        </p:txBody>
      </p:sp>
    </p:spTree>
    <p:extLst>
      <p:ext uri="{BB962C8B-B14F-4D97-AF65-F5344CB8AC3E}">
        <p14:creationId xmlns:p14="http://schemas.microsoft.com/office/powerpoint/2010/main" val="4290403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D92D8-1F3E-4E06-A028-1E74A1202C9A}"/>
              </a:ext>
            </a:extLst>
          </p:cNvPr>
          <p:cNvSpPr>
            <a:spLocks noGrp="1"/>
          </p:cNvSpPr>
          <p:nvPr>
            <p:ph type="title"/>
          </p:nvPr>
        </p:nvSpPr>
        <p:spPr/>
        <p:txBody>
          <a:bodyPr/>
          <a:lstStyle/>
          <a:p>
            <a:r>
              <a:rPr lang="en-US" dirty="0"/>
              <a:t>Background on the War</a:t>
            </a:r>
          </a:p>
        </p:txBody>
      </p:sp>
      <p:sp>
        <p:nvSpPr>
          <p:cNvPr id="3" name="Content Placeholder 2">
            <a:extLst>
              <a:ext uri="{FF2B5EF4-FFF2-40B4-BE49-F238E27FC236}">
                <a16:creationId xmlns:a16="http://schemas.microsoft.com/office/drawing/2014/main" id="{AD4BBEF1-FE13-470B-A6C9-09AFCEDE1506}"/>
              </a:ext>
            </a:extLst>
          </p:cNvPr>
          <p:cNvSpPr>
            <a:spLocks noGrp="1"/>
          </p:cNvSpPr>
          <p:nvPr>
            <p:ph idx="1"/>
          </p:nvPr>
        </p:nvSpPr>
        <p:spPr/>
        <p:txBody>
          <a:bodyPr/>
          <a:lstStyle/>
          <a:p>
            <a:r>
              <a:rPr lang="en-US" dirty="0"/>
              <a:t>All of the powers in 1914 expected a short war</a:t>
            </a:r>
          </a:p>
          <a:p>
            <a:r>
              <a:rPr lang="en-US" dirty="0"/>
              <a:t>none had made any economic preparations for a long war, such as stockpiling food or critical raw materials</a:t>
            </a:r>
          </a:p>
          <a:p>
            <a:r>
              <a:rPr lang="en-US" dirty="0"/>
              <a:t>The longer the war went on, the more the advantages went to the Allies, with their larger, deeper, more versatile economies and better access to global supplies</a:t>
            </a:r>
          </a:p>
        </p:txBody>
      </p:sp>
    </p:spTree>
    <p:extLst>
      <p:ext uri="{BB962C8B-B14F-4D97-AF65-F5344CB8AC3E}">
        <p14:creationId xmlns:p14="http://schemas.microsoft.com/office/powerpoint/2010/main" val="28313569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3B7AB-BBD1-402B-B1C4-41EE98E15618}"/>
              </a:ext>
            </a:extLst>
          </p:cNvPr>
          <p:cNvSpPr>
            <a:spLocks noGrp="1"/>
          </p:cNvSpPr>
          <p:nvPr>
            <p:ph type="title"/>
          </p:nvPr>
        </p:nvSpPr>
        <p:spPr/>
        <p:txBody>
          <a:bodyPr/>
          <a:lstStyle/>
          <a:p>
            <a:r>
              <a:rPr lang="en-US" dirty="0"/>
              <a:t>How it all started</a:t>
            </a:r>
          </a:p>
        </p:txBody>
      </p:sp>
      <p:sp>
        <p:nvSpPr>
          <p:cNvPr id="3" name="Content Placeholder 2">
            <a:extLst>
              <a:ext uri="{FF2B5EF4-FFF2-40B4-BE49-F238E27FC236}">
                <a16:creationId xmlns:a16="http://schemas.microsoft.com/office/drawing/2014/main" id="{1D6C584D-6EB4-4F6C-BB4E-0B7D80B002BD}"/>
              </a:ext>
            </a:extLst>
          </p:cNvPr>
          <p:cNvSpPr>
            <a:spLocks noGrp="1"/>
          </p:cNvSpPr>
          <p:nvPr>
            <p:ph idx="1"/>
          </p:nvPr>
        </p:nvSpPr>
        <p:spPr/>
        <p:txBody>
          <a:bodyPr>
            <a:normAutofit fontScale="92500" lnSpcReduction="20000"/>
          </a:bodyPr>
          <a:lstStyle/>
          <a:p>
            <a:r>
              <a:rPr lang="en-US" b="1" dirty="0"/>
              <a:t>July Crisis</a:t>
            </a:r>
            <a:r>
              <a:rPr lang="en-US" dirty="0"/>
              <a:t>: series of interrelated diplomatic and military escalations among the major powers of Europe that was the ultimate cause of World War I</a:t>
            </a:r>
          </a:p>
          <a:p>
            <a:r>
              <a:rPr lang="en-US" dirty="0"/>
              <a:t>June 28, 1914 escalations started when Gavrilo Princip, a Bosnian Serb, assassinated Archduke Franz Ferdinand, heir to the Austro-Hungarian throne and his wife Sofie, Duchess of Hohenberg</a:t>
            </a:r>
          </a:p>
          <a:p>
            <a:r>
              <a:rPr lang="en-US" dirty="0"/>
              <a:t>The main goal behind this assassination was to take cause Austria-Hungary's South Slav provinces to break free from them to combine them into Yugoslavia</a:t>
            </a:r>
          </a:p>
          <a:p>
            <a:r>
              <a:rPr lang="en-US" dirty="0"/>
              <a:t>After the assassination, Austria-Hungary responded by issuing an ultimatum to the Kingdom of Serbia to take to trial anyone that had anything to do with the Archduke’s murder, remove all propaganda against the Austro-Hungarian Monarchy“, and basically show public support for the Austro-Hungarian monarchy</a:t>
            </a:r>
          </a:p>
          <a:p>
            <a:endParaRPr lang="en-US" dirty="0"/>
          </a:p>
          <a:p>
            <a:endParaRPr lang="en-US" dirty="0"/>
          </a:p>
        </p:txBody>
      </p:sp>
    </p:spTree>
    <p:extLst>
      <p:ext uri="{BB962C8B-B14F-4D97-AF65-F5344CB8AC3E}">
        <p14:creationId xmlns:p14="http://schemas.microsoft.com/office/powerpoint/2010/main" val="25668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1C9F4-F874-4194-A206-BCD03E431031}"/>
              </a:ext>
            </a:extLst>
          </p:cNvPr>
          <p:cNvSpPr>
            <a:spLocks noGrp="1"/>
          </p:cNvSpPr>
          <p:nvPr>
            <p:ph type="title"/>
          </p:nvPr>
        </p:nvSpPr>
        <p:spPr/>
        <p:txBody>
          <a:bodyPr/>
          <a:lstStyle/>
          <a:p>
            <a:r>
              <a:rPr lang="en-US" dirty="0"/>
              <a:t>The ultimatum</a:t>
            </a:r>
          </a:p>
        </p:txBody>
      </p:sp>
      <p:sp>
        <p:nvSpPr>
          <p:cNvPr id="3" name="Content Placeholder 2">
            <a:extLst>
              <a:ext uri="{FF2B5EF4-FFF2-40B4-BE49-F238E27FC236}">
                <a16:creationId xmlns:a16="http://schemas.microsoft.com/office/drawing/2014/main" id="{D4893D97-F202-4143-9585-7BF9E520B528}"/>
              </a:ext>
            </a:extLst>
          </p:cNvPr>
          <p:cNvSpPr>
            <a:spLocks noGrp="1"/>
          </p:cNvSpPr>
          <p:nvPr>
            <p:ph idx="1"/>
          </p:nvPr>
        </p:nvSpPr>
        <p:spPr/>
        <p:txBody>
          <a:bodyPr/>
          <a:lstStyle/>
          <a:p>
            <a:r>
              <a:rPr lang="en-US" dirty="0"/>
              <a:t>The Serbian Kingdom was given 48 hours to comply</a:t>
            </a:r>
          </a:p>
          <a:p>
            <a:r>
              <a:rPr lang="en-US" dirty="0"/>
              <a:t>Serbian Regent Crown Prince Alexander visited the Russian legation and expressed that complying with the ultimatum would take away from their dignity</a:t>
            </a:r>
          </a:p>
          <a:p>
            <a:r>
              <a:rPr lang="en-US" dirty="0"/>
              <a:t>Each kingdom wanted to protect themselves</a:t>
            </a:r>
          </a:p>
          <a:p>
            <a:r>
              <a:rPr lang="en-US" dirty="0"/>
              <a:t>They started building their alliances with other European countries who had their own issues with one another</a:t>
            </a:r>
          </a:p>
          <a:p>
            <a:r>
              <a:rPr lang="en-US" dirty="0"/>
              <a:t>By August 1914, almost every European nation had expressed hostility against one another</a:t>
            </a:r>
          </a:p>
        </p:txBody>
      </p:sp>
    </p:spTree>
    <p:extLst>
      <p:ext uri="{BB962C8B-B14F-4D97-AF65-F5344CB8AC3E}">
        <p14:creationId xmlns:p14="http://schemas.microsoft.com/office/powerpoint/2010/main" val="11223691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1CC8F-BE41-4612-9736-68376DAAB58B}"/>
              </a:ext>
            </a:extLst>
          </p:cNvPr>
          <p:cNvSpPr>
            <a:spLocks noGrp="1"/>
          </p:cNvSpPr>
          <p:nvPr>
            <p:ph type="title"/>
          </p:nvPr>
        </p:nvSpPr>
        <p:spPr/>
        <p:txBody>
          <a:bodyPr/>
          <a:lstStyle/>
          <a:p>
            <a:r>
              <a:rPr lang="en-US" dirty="0"/>
              <a:t>Taking Sides</a:t>
            </a:r>
          </a:p>
        </p:txBody>
      </p:sp>
      <p:sp>
        <p:nvSpPr>
          <p:cNvPr id="3" name="Content Placeholder 2">
            <a:extLst>
              <a:ext uri="{FF2B5EF4-FFF2-40B4-BE49-F238E27FC236}">
                <a16:creationId xmlns:a16="http://schemas.microsoft.com/office/drawing/2014/main" id="{2D1410B0-C58E-40BF-8FE4-B84092D9B682}"/>
              </a:ext>
            </a:extLst>
          </p:cNvPr>
          <p:cNvSpPr>
            <a:spLocks noGrp="1"/>
          </p:cNvSpPr>
          <p:nvPr>
            <p:ph idx="1"/>
          </p:nvPr>
        </p:nvSpPr>
        <p:spPr/>
        <p:txBody>
          <a:bodyPr>
            <a:normAutofit lnSpcReduction="10000"/>
          </a:bodyPr>
          <a:lstStyle/>
          <a:p>
            <a:r>
              <a:rPr lang="en-US" dirty="0"/>
              <a:t>By July 1914, the great powers of Europe were divided into two coalitions: </a:t>
            </a:r>
          </a:p>
          <a:p>
            <a:pPr marL="457200" indent="-457200">
              <a:buFont typeface="+mj-lt"/>
              <a:buAutoNum type="arabicPeriod"/>
            </a:pPr>
            <a:r>
              <a:rPr lang="en-US" b="1" dirty="0"/>
              <a:t>Triple Entente</a:t>
            </a:r>
            <a:r>
              <a:rPr lang="en-US" dirty="0"/>
              <a:t>: (later became Allied powers) consisted of France, Russia, and Britain initially and then added on the US, Japan, Romania, and Italy (later on)</a:t>
            </a:r>
          </a:p>
          <a:p>
            <a:pPr marL="457200" indent="-457200">
              <a:buFont typeface="+mj-lt"/>
              <a:buAutoNum type="arabicPeriod"/>
            </a:pPr>
            <a:r>
              <a:rPr lang="en-US" b="1" dirty="0"/>
              <a:t>Triple Alliance</a:t>
            </a:r>
            <a:r>
              <a:rPr lang="en-US" dirty="0"/>
              <a:t>: (later became Central powers) consisted of Germany, Austria-Hungary, and Italy. </a:t>
            </a:r>
          </a:p>
          <a:p>
            <a:pPr lvl="1"/>
            <a:r>
              <a:rPr lang="en-US" dirty="0"/>
              <a:t>Later took out Italy and added </a:t>
            </a:r>
            <a:r>
              <a:rPr lang="en-US" b="1" dirty="0"/>
              <a:t>Bulgaria and Ottoman Empire</a:t>
            </a:r>
            <a:endParaRPr lang="en-US" dirty="0"/>
          </a:p>
          <a:p>
            <a:r>
              <a:rPr lang="en-US" dirty="0"/>
              <a:t>Triple Alliance was only defensive in nature, allowing Italy to stay out of the war until April 1915, when it joined the Allied Powers after its relations with Austria-Hungary deteriorated.</a:t>
            </a:r>
          </a:p>
          <a:p>
            <a:endParaRPr lang="en-US" dirty="0"/>
          </a:p>
        </p:txBody>
      </p:sp>
    </p:spTree>
    <p:extLst>
      <p:ext uri="{BB962C8B-B14F-4D97-AF65-F5344CB8AC3E}">
        <p14:creationId xmlns:p14="http://schemas.microsoft.com/office/powerpoint/2010/main" val="29664519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986BB-C304-4188-8FAE-97EAD90179E9}"/>
              </a:ext>
            </a:extLst>
          </p:cNvPr>
          <p:cNvSpPr>
            <a:spLocks noGrp="1"/>
          </p:cNvSpPr>
          <p:nvPr>
            <p:ph type="title"/>
          </p:nvPr>
        </p:nvSpPr>
        <p:spPr/>
        <p:txBody>
          <a:bodyPr/>
          <a:lstStyle/>
          <a:p>
            <a:r>
              <a:rPr lang="en-US" dirty="0"/>
              <a:t>Allies vs Central Powers</a:t>
            </a:r>
          </a:p>
        </p:txBody>
      </p:sp>
      <p:sp>
        <p:nvSpPr>
          <p:cNvPr id="3" name="Content Placeholder 2">
            <a:extLst>
              <a:ext uri="{FF2B5EF4-FFF2-40B4-BE49-F238E27FC236}">
                <a16:creationId xmlns:a16="http://schemas.microsoft.com/office/drawing/2014/main" id="{4BBBE62E-06FA-46EB-A3B8-69041B720DDB}"/>
              </a:ext>
            </a:extLst>
          </p:cNvPr>
          <p:cNvSpPr>
            <a:spLocks noGrp="1"/>
          </p:cNvSpPr>
          <p:nvPr>
            <p:ph idx="1"/>
          </p:nvPr>
        </p:nvSpPr>
        <p:spPr/>
        <p:txBody>
          <a:bodyPr>
            <a:normAutofit lnSpcReduction="10000"/>
          </a:bodyPr>
          <a:lstStyle/>
          <a:p>
            <a:r>
              <a:rPr lang="en-US" dirty="0"/>
              <a:t>Allies had greater economies with greater wealth</a:t>
            </a:r>
          </a:p>
          <a:p>
            <a:pPr lvl="1"/>
            <a:r>
              <a:rPr lang="en-US" dirty="0"/>
              <a:t>Allies spent $147 billion while Central powers only spent $61 billion</a:t>
            </a:r>
          </a:p>
          <a:p>
            <a:pPr lvl="1"/>
            <a:r>
              <a:rPr lang="en-US" dirty="0"/>
              <a:t>Of the $147 billion, Great Britain spent $47 billion while the U.S. spent $27 billion</a:t>
            </a:r>
          </a:p>
          <a:p>
            <a:pPr lvl="1"/>
            <a:r>
              <a:rPr lang="en-US" dirty="0"/>
              <a:t>The U.S. spent less because they joined the war after it started</a:t>
            </a:r>
          </a:p>
          <a:p>
            <a:pPr lvl="1"/>
            <a:r>
              <a:rPr lang="en-US" dirty="0"/>
              <a:t>U.S. vowed to finance the Allies from 1917 on</a:t>
            </a:r>
          </a:p>
          <a:p>
            <a:pPr lvl="1"/>
            <a:r>
              <a:rPr lang="en-US" dirty="0"/>
              <a:t>Germany financed the bulk of the Central Powers by paying out $45 billion for the war</a:t>
            </a:r>
          </a:p>
          <a:p>
            <a:r>
              <a:rPr lang="en-US" dirty="0"/>
              <a:t>Allies had better access to global supplies</a:t>
            </a:r>
          </a:p>
          <a:p>
            <a:r>
              <a:rPr lang="en-US" dirty="0"/>
              <a:t>Allies also had greater capacity for taking risks, absorbing the cost of mistakes, replacing losses, and achieving superiority</a:t>
            </a:r>
          </a:p>
        </p:txBody>
      </p:sp>
    </p:spTree>
    <p:extLst>
      <p:ext uri="{BB962C8B-B14F-4D97-AF65-F5344CB8AC3E}">
        <p14:creationId xmlns:p14="http://schemas.microsoft.com/office/powerpoint/2010/main" val="20316748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01539-9B0C-4D4E-A93D-C96DCC563A18}"/>
              </a:ext>
            </a:extLst>
          </p:cNvPr>
          <p:cNvSpPr>
            <a:spLocks noGrp="1"/>
          </p:cNvSpPr>
          <p:nvPr>
            <p:ph type="title"/>
          </p:nvPr>
        </p:nvSpPr>
        <p:spPr/>
        <p:txBody>
          <a:bodyPr/>
          <a:lstStyle/>
          <a:p>
            <a:r>
              <a:rPr lang="en-US" dirty="0"/>
              <a:t>Logistics</a:t>
            </a:r>
          </a:p>
        </p:txBody>
      </p:sp>
      <p:sp>
        <p:nvSpPr>
          <p:cNvPr id="3" name="Content Placeholder 2">
            <a:extLst>
              <a:ext uri="{FF2B5EF4-FFF2-40B4-BE49-F238E27FC236}">
                <a16:creationId xmlns:a16="http://schemas.microsoft.com/office/drawing/2014/main" id="{BADFAB9B-A258-46A1-A840-A5EAAD1265ED}"/>
              </a:ext>
            </a:extLst>
          </p:cNvPr>
          <p:cNvSpPr>
            <a:spLocks noGrp="1"/>
          </p:cNvSpPr>
          <p:nvPr>
            <p:ph idx="1"/>
          </p:nvPr>
        </p:nvSpPr>
        <p:spPr/>
        <p:txBody>
          <a:bodyPr>
            <a:normAutofit fontScale="77500" lnSpcReduction="20000"/>
          </a:bodyPr>
          <a:lstStyle/>
          <a:p>
            <a:r>
              <a:rPr lang="en-US" dirty="0"/>
              <a:t>war required total mobilization of all the nation's resources for a common goal</a:t>
            </a:r>
          </a:p>
          <a:p>
            <a:r>
              <a:rPr lang="en-US" dirty="0"/>
              <a:t>Manpower had to be channeled into the front lines</a:t>
            </a:r>
          </a:p>
          <a:p>
            <a:pPr lvl="1"/>
            <a:r>
              <a:rPr lang="en-US" dirty="0"/>
              <a:t>all the powers except the United States and Britain had large trained reserves designed just for that. </a:t>
            </a:r>
          </a:p>
          <a:p>
            <a:r>
              <a:rPr lang="en-US" dirty="0"/>
              <a:t>Behind the scenes, labor power had to be redirected away from less necessary activities that were luxuries during the war</a:t>
            </a:r>
          </a:p>
          <a:p>
            <a:r>
              <a:rPr lang="en-US" dirty="0"/>
              <a:t>munitions industries had to be built up to provide shells, guns, warships, uniforms, airplanes, and about 100 other weapons</a:t>
            </a:r>
          </a:p>
          <a:p>
            <a:r>
              <a:rPr lang="en-US" dirty="0"/>
              <a:t>Agriculture had to provide food for both civilians and for soldiers </a:t>
            </a:r>
          </a:p>
          <a:p>
            <a:pPr lvl="1"/>
            <a:r>
              <a:rPr lang="en-US" dirty="0"/>
              <a:t>some civilians who had been farmers needed to be replaced by women, children and the elderly who now did the work without animal assistance and horses to move supplies. </a:t>
            </a:r>
          </a:p>
          <a:p>
            <a:r>
              <a:rPr lang="en-US" dirty="0"/>
              <a:t>Transportation was a challenge, especially when Britain and Germany each tried to intercept merchant ships headed for the enemy.</a:t>
            </a:r>
          </a:p>
        </p:txBody>
      </p:sp>
    </p:spTree>
    <p:extLst>
      <p:ext uri="{BB962C8B-B14F-4D97-AF65-F5344CB8AC3E}">
        <p14:creationId xmlns:p14="http://schemas.microsoft.com/office/powerpoint/2010/main" val="40620826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EAC1C-6B2D-4316-B4D4-2454739AD54B}"/>
              </a:ext>
            </a:extLst>
          </p:cNvPr>
          <p:cNvSpPr>
            <a:spLocks noGrp="1"/>
          </p:cNvSpPr>
          <p:nvPr>
            <p:ph type="title"/>
          </p:nvPr>
        </p:nvSpPr>
        <p:spPr/>
        <p:txBody>
          <a:bodyPr/>
          <a:lstStyle/>
          <a:p>
            <a:r>
              <a:rPr lang="en-US" dirty="0"/>
              <a:t>Great Britain</a:t>
            </a:r>
          </a:p>
        </p:txBody>
      </p:sp>
      <p:sp>
        <p:nvSpPr>
          <p:cNvPr id="3" name="Content Placeholder 2">
            <a:extLst>
              <a:ext uri="{FF2B5EF4-FFF2-40B4-BE49-F238E27FC236}">
                <a16:creationId xmlns:a16="http://schemas.microsoft.com/office/drawing/2014/main" id="{24C1BEB1-21FC-4EE3-9904-8110F5E1D523}"/>
              </a:ext>
            </a:extLst>
          </p:cNvPr>
          <p:cNvSpPr>
            <a:spLocks noGrp="1"/>
          </p:cNvSpPr>
          <p:nvPr>
            <p:ph idx="1"/>
          </p:nvPr>
        </p:nvSpPr>
        <p:spPr/>
        <p:txBody>
          <a:bodyPr/>
          <a:lstStyle/>
          <a:p>
            <a:r>
              <a:rPr lang="en-US" dirty="0"/>
              <a:t>Government started demanding supplies suddenly</a:t>
            </a:r>
          </a:p>
          <a:p>
            <a:r>
              <a:rPr lang="en-US" dirty="0"/>
              <a:t>Immediate shortages were caused by German submarine fleet</a:t>
            </a:r>
          </a:p>
          <a:p>
            <a:r>
              <a:rPr lang="en-US" dirty="0"/>
              <a:t>Shortages drove prices way above prewar prices</a:t>
            </a:r>
          </a:p>
          <a:p>
            <a:r>
              <a:rPr lang="en-US" dirty="0"/>
              <a:t>The people of Great Britain demanded that the government do something immediately to rectify the situation</a:t>
            </a:r>
          </a:p>
          <a:p>
            <a:r>
              <a:rPr lang="en-US" dirty="0"/>
              <a:t>Great Britain’s response though led to even more problems</a:t>
            </a:r>
          </a:p>
          <a:p>
            <a:r>
              <a:rPr lang="en-US" dirty="0"/>
              <a:t>As they tried to control prices, wholesale and retail prices rose up radically</a:t>
            </a:r>
          </a:p>
        </p:txBody>
      </p:sp>
    </p:spTree>
    <p:extLst>
      <p:ext uri="{BB962C8B-B14F-4D97-AF65-F5344CB8AC3E}">
        <p14:creationId xmlns:p14="http://schemas.microsoft.com/office/powerpoint/2010/main" val="13950017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6497F-F131-45D0-A39D-58DB54F2CAA9}"/>
              </a:ext>
            </a:extLst>
          </p:cNvPr>
          <p:cNvSpPr>
            <a:spLocks noGrp="1"/>
          </p:cNvSpPr>
          <p:nvPr>
            <p:ph type="title"/>
          </p:nvPr>
        </p:nvSpPr>
        <p:spPr/>
        <p:txBody>
          <a:bodyPr/>
          <a:lstStyle/>
          <a:p>
            <a:r>
              <a:rPr lang="en-US" dirty="0"/>
              <a:t>Dangers of govt control</a:t>
            </a:r>
          </a:p>
        </p:txBody>
      </p:sp>
      <p:sp>
        <p:nvSpPr>
          <p:cNvPr id="3" name="Content Placeholder 2">
            <a:extLst>
              <a:ext uri="{FF2B5EF4-FFF2-40B4-BE49-F238E27FC236}">
                <a16:creationId xmlns:a16="http://schemas.microsoft.com/office/drawing/2014/main" id="{C9BD5C22-8DF5-4CFC-8070-082F1C0DA5A3}"/>
              </a:ext>
            </a:extLst>
          </p:cNvPr>
          <p:cNvSpPr>
            <a:spLocks noGrp="1"/>
          </p:cNvSpPr>
          <p:nvPr>
            <p:ph idx="1"/>
          </p:nvPr>
        </p:nvSpPr>
        <p:spPr/>
        <p:txBody>
          <a:bodyPr/>
          <a:lstStyle/>
          <a:p>
            <a:r>
              <a:rPr lang="en-US" dirty="0"/>
              <a:t>Dangers of govt control fall in 2 categories</a:t>
            </a:r>
          </a:p>
          <a:p>
            <a:pPr marL="800100" lvl="1" indent="-342900">
              <a:buFont typeface="+mj-lt"/>
              <a:buAutoNum type="arabicPeriod"/>
            </a:pPr>
            <a:r>
              <a:rPr lang="en-US" u="sng" dirty="0"/>
              <a:t>Political</a:t>
            </a:r>
            <a:r>
              <a:rPr lang="en-US" dirty="0"/>
              <a:t>: when too much power is in hands of govt, people rely on the govt to solve all their problems where their own individual approaches and the movement of the free market would do the trick to solve most problems</a:t>
            </a:r>
          </a:p>
          <a:p>
            <a:pPr marL="800100" lvl="1" indent="-342900">
              <a:buFont typeface="+mj-lt"/>
              <a:buAutoNum type="arabicPeriod"/>
            </a:pPr>
            <a:r>
              <a:rPr lang="en-US" u="sng" dirty="0"/>
              <a:t>Economic</a:t>
            </a:r>
            <a:r>
              <a:rPr lang="en-US" dirty="0"/>
              <a:t>: when demand increase and supplies decrease, high prices are necessary</a:t>
            </a:r>
          </a:p>
          <a:p>
            <a:pPr lvl="2"/>
            <a:r>
              <a:rPr lang="en-US" dirty="0"/>
              <a:t>High prices do several things:</a:t>
            </a:r>
          </a:p>
          <a:p>
            <a:pPr lvl="3"/>
            <a:r>
              <a:rPr lang="en-US" dirty="0"/>
              <a:t>They help to create a rationing system and guide consumption to channel goods where they can be used most productively reducing waste</a:t>
            </a:r>
          </a:p>
          <a:p>
            <a:pPr lvl="3"/>
            <a:r>
              <a:rPr lang="en-US" dirty="0"/>
              <a:t>They stimulate production and importation while keeping prices low encourages consumption while decreasing production</a:t>
            </a:r>
          </a:p>
          <a:p>
            <a:pPr lvl="2"/>
            <a:endParaRPr lang="en-US" dirty="0"/>
          </a:p>
        </p:txBody>
      </p:sp>
    </p:spTree>
    <p:extLst>
      <p:ext uri="{BB962C8B-B14F-4D97-AF65-F5344CB8AC3E}">
        <p14:creationId xmlns:p14="http://schemas.microsoft.com/office/powerpoint/2010/main" val="12347451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81333-446D-4E55-8229-F7940CCAFE7F}"/>
              </a:ext>
            </a:extLst>
          </p:cNvPr>
          <p:cNvSpPr>
            <a:spLocks noGrp="1"/>
          </p:cNvSpPr>
          <p:nvPr>
            <p:ph type="title"/>
          </p:nvPr>
        </p:nvSpPr>
        <p:spPr/>
        <p:txBody>
          <a:bodyPr/>
          <a:lstStyle/>
          <a:p>
            <a:r>
              <a:rPr lang="en-US" dirty="0"/>
              <a:t>The economist on Great Britain</a:t>
            </a:r>
          </a:p>
        </p:txBody>
      </p:sp>
      <p:sp>
        <p:nvSpPr>
          <p:cNvPr id="3" name="Content Placeholder 2">
            <a:extLst>
              <a:ext uri="{FF2B5EF4-FFF2-40B4-BE49-F238E27FC236}">
                <a16:creationId xmlns:a16="http://schemas.microsoft.com/office/drawing/2014/main" id="{A832F29C-20AA-443D-BD83-918EC75DA848}"/>
              </a:ext>
            </a:extLst>
          </p:cNvPr>
          <p:cNvSpPr>
            <a:spLocks noGrp="1"/>
          </p:cNvSpPr>
          <p:nvPr>
            <p:ph idx="1"/>
          </p:nvPr>
        </p:nvSpPr>
        <p:spPr/>
        <p:txBody>
          <a:bodyPr/>
          <a:lstStyle/>
          <a:p>
            <a:r>
              <a:rPr lang="en-US" dirty="0"/>
              <a:t>An editorial from the Economist explains:</a:t>
            </a:r>
          </a:p>
          <a:p>
            <a:pPr lvl="1"/>
            <a:r>
              <a:rPr lang="en-US" dirty="0"/>
              <a:t>In the early days of the war, Mr. Hughes from the British cabinet contracted the Home Govt to buy up all the Australian wheat at a high price</a:t>
            </a:r>
          </a:p>
          <a:p>
            <a:pPr lvl="1"/>
            <a:r>
              <a:rPr lang="en-US" dirty="0"/>
              <a:t>He didn’t realize, however, that shipping wheat from Australia with German submarines under water would be way more difficult and costly than buying the same amount of wheat from Canada or Argentina</a:t>
            </a:r>
          </a:p>
          <a:p>
            <a:pPr lvl="1"/>
            <a:r>
              <a:rPr lang="en-US" dirty="0"/>
              <a:t>Due to the fear from the German submarines, the </a:t>
            </a:r>
            <a:r>
              <a:rPr lang="en-US" dirty="0" err="1"/>
              <a:t>Autralian</a:t>
            </a:r>
            <a:r>
              <a:rPr lang="en-US" dirty="0"/>
              <a:t> wheat was not shipped and most of it was eaten by rats</a:t>
            </a:r>
          </a:p>
        </p:txBody>
      </p:sp>
    </p:spTree>
    <p:extLst>
      <p:ext uri="{BB962C8B-B14F-4D97-AF65-F5344CB8AC3E}">
        <p14:creationId xmlns:p14="http://schemas.microsoft.com/office/powerpoint/2010/main" val="27231883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ADFB8-AE5F-41EB-8CA9-A3E677570FCF}"/>
              </a:ext>
            </a:extLst>
          </p:cNvPr>
          <p:cNvSpPr>
            <a:spLocks noGrp="1"/>
          </p:cNvSpPr>
          <p:nvPr>
            <p:ph type="title"/>
          </p:nvPr>
        </p:nvSpPr>
        <p:spPr/>
        <p:txBody>
          <a:bodyPr/>
          <a:lstStyle/>
          <a:p>
            <a:r>
              <a:rPr lang="en-US" dirty="0"/>
              <a:t>The economist on Great Britain</a:t>
            </a:r>
          </a:p>
        </p:txBody>
      </p:sp>
      <p:sp>
        <p:nvSpPr>
          <p:cNvPr id="3" name="Content Placeholder 2">
            <a:extLst>
              <a:ext uri="{FF2B5EF4-FFF2-40B4-BE49-F238E27FC236}">
                <a16:creationId xmlns:a16="http://schemas.microsoft.com/office/drawing/2014/main" id="{BBE07EC0-CFAC-4767-A34F-1B078BBD52A2}"/>
              </a:ext>
            </a:extLst>
          </p:cNvPr>
          <p:cNvSpPr>
            <a:spLocks noGrp="1"/>
          </p:cNvSpPr>
          <p:nvPr>
            <p:ph idx="1"/>
          </p:nvPr>
        </p:nvSpPr>
        <p:spPr/>
        <p:txBody>
          <a:bodyPr>
            <a:normAutofit fontScale="85000" lnSpcReduction="20000"/>
          </a:bodyPr>
          <a:lstStyle/>
          <a:p>
            <a:r>
              <a:rPr lang="en-US" dirty="0"/>
              <a:t>The government then went on to interfere with the coal industry</a:t>
            </a:r>
          </a:p>
          <a:p>
            <a:r>
              <a:rPr lang="en-US" dirty="0"/>
              <a:t>It actually put into effect a law forbidden strikes </a:t>
            </a:r>
          </a:p>
          <a:p>
            <a:r>
              <a:rPr lang="en-US" dirty="0"/>
              <a:t>As a result, the govt gave minors everything they asked for at the threat of a strike</a:t>
            </a:r>
          </a:p>
          <a:p>
            <a:r>
              <a:rPr lang="en-US" dirty="0"/>
              <a:t>Miner wages went up higher than wages of men in other similar industries</a:t>
            </a:r>
          </a:p>
          <a:p>
            <a:r>
              <a:rPr lang="en-US" dirty="0"/>
              <a:t>This caused the railways to run at an economic loss</a:t>
            </a:r>
          </a:p>
          <a:p>
            <a:r>
              <a:rPr lang="en-US" dirty="0"/>
              <a:t>Railway costs couldn’t increase though so as not to cause an inconvenience to trade</a:t>
            </a:r>
          </a:p>
          <a:p>
            <a:r>
              <a:rPr lang="en-US" dirty="0"/>
              <a:t>In reality, the greater economic loss was faced by the deficit the railway ran on that was expensed by taxpayer money</a:t>
            </a:r>
          </a:p>
          <a:p>
            <a:r>
              <a:rPr lang="en-US" dirty="0"/>
              <a:t>Coasting steamers than had to change their role from carrying heavy goods to relieving railways especially because their high post war expenses couldn’t compete with cheap railway rates</a:t>
            </a:r>
          </a:p>
        </p:txBody>
      </p:sp>
      <p:pic>
        <p:nvPicPr>
          <p:cNvPr id="1026" name="Picture 2" descr="The 'tears of joy' emoji is the worst of all – it's used to gloat about  human suffering | Abi Wilkinson | Opinion | The Guardian">
            <a:extLst>
              <a:ext uri="{FF2B5EF4-FFF2-40B4-BE49-F238E27FC236}">
                <a16:creationId xmlns:a16="http://schemas.microsoft.com/office/drawing/2014/main" id="{4CA2DB68-199B-47FD-92FF-6FBD1DF06E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5973735" y="2413591"/>
            <a:ext cx="666448" cy="546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57080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3685A-8575-40E7-B0BA-2674A95BDDA6}"/>
              </a:ext>
            </a:extLst>
          </p:cNvPr>
          <p:cNvSpPr>
            <a:spLocks noGrp="1"/>
          </p:cNvSpPr>
          <p:nvPr>
            <p:ph type="title"/>
          </p:nvPr>
        </p:nvSpPr>
        <p:spPr/>
        <p:txBody>
          <a:bodyPr/>
          <a:lstStyle/>
          <a:p>
            <a:r>
              <a:rPr lang="en-US" dirty="0"/>
              <a:t>Limited controls in the us</a:t>
            </a:r>
          </a:p>
        </p:txBody>
      </p:sp>
      <p:sp>
        <p:nvSpPr>
          <p:cNvPr id="3" name="Content Placeholder 2">
            <a:extLst>
              <a:ext uri="{FF2B5EF4-FFF2-40B4-BE49-F238E27FC236}">
                <a16:creationId xmlns:a16="http://schemas.microsoft.com/office/drawing/2014/main" id="{B8293712-5A80-4263-8F71-D5D732934882}"/>
              </a:ext>
            </a:extLst>
          </p:cNvPr>
          <p:cNvSpPr>
            <a:spLocks noGrp="1"/>
          </p:cNvSpPr>
          <p:nvPr>
            <p:ph idx="1"/>
          </p:nvPr>
        </p:nvSpPr>
        <p:spPr/>
        <p:txBody>
          <a:bodyPr>
            <a:normAutofit lnSpcReduction="10000"/>
          </a:bodyPr>
          <a:lstStyle/>
          <a:p>
            <a:r>
              <a:rPr lang="en-US" dirty="0"/>
              <a:t>Economic principles had no place during the war</a:t>
            </a:r>
          </a:p>
          <a:p>
            <a:r>
              <a:rPr lang="en-US" dirty="0"/>
              <a:t>They weren’t taken into account with the price fixes that were put into place</a:t>
            </a:r>
          </a:p>
          <a:p>
            <a:r>
              <a:rPr lang="en-US" dirty="0"/>
              <a:t>There was no official coverall statute put into place for uniform price fixes over everything in the U.S.</a:t>
            </a:r>
          </a:p>
          <a:p>
            <a:r>
              <a:rPr lang="en-US" dirty="0"/>
              <a:t>Instead of a uniform price fixing over everything, price fixing rules were created on a case by case basis</a:t>
            </a:r>
          </a:p>
          <a:p>
            <a:r>
              <a:rPr lang="en-US" dirty="0"/>
              <a:t>The US developed a War Industries Board which took its power from the president to place compulsory place orders with all manufacturers and set priorities for different orders</a:t>
            </a:r>
          </a:p>
          <a:p>
            <a:endParaRPr lang="en-US" dirty="0"/>
          </a:p>
          <a:p>
            <a:endParaRPr lang="en-US" dirty="0"/>
          </a:p>
        </p:txBody>
      </p:sp>
    </p:spTree>
    <p:extLst>
      <p:ext uri="{BB962C8B-B14F-4D97-AF65-F5344CB8AC3E}">
        <p14:creationId xmlns:p14="http://schemas.microsoft.com/office/powerpoint/2010/main" val="17952036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11754-712A-4DE4-B15B-7AB305E6E7F0}"/>
              </a:ext>
            </a:extLst>
          </p:cNvPr>
          <p:cNvSpPr>
            <a:spLocks noGrp="1"/>
          </p:cNvSpPr>
          <p:nvPr>
            <p:ph type="title"/>
          </p:nvPr>
        </p:nvSpPr>
        <p:spPr/>
        <p:txBody>
          <a:bodyPr/>
          <a:lstStyle/>
          <a:p>
            <a:r>
              <a:rPr lang="en-US" dirty="0"/>
              <a:t>Limited controls in the us</a:t>
            </a:r>
          </a:p>
        </p:txBody>
      </p:sp>
      <p:sp>
        <p:nvSpPr>
          <p:cNvPr id="3" name="Content Placeholder 2">
            <a:extLst>
              <a:ext uri="{FF2B5EF4-FFF2-40B4-BE49-F238E27FC236}">
                <a16:creationId xmlns:a16="http://schemas.microsoft.com/office/drawing/2014/main" id="{F146C203-257E-46FA-9CED-2532054A335D}"/>
              </a:ext>
            </a:extLst>
          </p:cNvPr>
          <p:cNvSpPr>
            <a:spLocks noGrp="1"/>
          </p:cNvSpPr>
          <p:nvPr>
            <p:ph idx="1"/>
          </p:nvPr>
        </p:nvSpPr>
        <p:spPr/>
        <p:txBody>
          <a:bodyPr>
            <a:normAutofit fontScale="92500" lnSpcReduction="20000"/>
          </a:bodyPr>
          <a:lstStyle/>
          <a:p>
            <a:r>
              <a:rPr lang="en-US" dirty="0"/>
              <a:t>1917 Food and Fuel Administration was given control over prices of food and fuel products</a:t>
            </a:r>
          </a:p>
          <a:p>
            <a:r>
              <a:rPr lang="en-US" dirty="0"/>
              <a:t>Shortly after, the War Industries Board created a Price Fixing Committee to set prices for other goods</a:t>
            </a:r>
          </a:p>
          <a:p>
            <a:r>
              <a:rPr lang="en-US" dirty="0"/>
              <a:t>The main strategy of the Price Fixing Committee was to set high prices allowing for low cost producers across industries to have huge profit margins</a:t>
            </a:r>
          </a:p>
          <a:p>
            <a:r>
              <a:rPr lang="en-US" dirty="0"/>
              <a:t>“Supposedly”, they worked with each industry to set the most appropriate prices but that was not always the case if at all</a:t>
            </a:r>
          </a:p>
          <a:p>
            <a:r>
              <a:rPr lang="en-US" dirty="0"/>
              <a:t>Most voluntary agreements were, in fact, actually forced on each industry by threat of commandeering</a:t>
            </a:r>
          </a:p>
        </p:txBody>
      </p:sp>
    </p:spTree>
    <p:extLst>
      <p:ext uri="{BB962C8B-B14F-4D97-AF65-F5344CB8AC3E}">
        <p14:creationId xmlns:p14="http://schemas.microsoft.com/office/powerpoint/2010/main" val="12163319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C10EB-C147-410F-80D5-09913146B7D9}"/>
              </a:ext>
            </a:extLst>
          </p:cNvPr>
          <p:cNvSpPr>
            <a:spLocks noGrp="1"/>
          </p:cNvSpPr>
          <p:nvPr>
            <p:ph type="title"/>
          </p:nvPr>
        </p:nvSpPr>
        <p:spPr/>
        <p:txBody>
          <a:bodyPr/>
          <a:lstStyle/>
          <a:p>
            <a:r>
              <a:rPr lang="en-US" dirty="0"/>
              <a:t>Overall effects of price controls in US 1917-’18</a:t>
            </a:r>
          </a:p>
        </p:txBody>
      </p:sp>
      <p:sp>
        <p:nvSpPr>
          <p:cNvPr id="3" name="Content Placeholder 2">
            <a:extLst>
              <a:ext uri="{FF2B5EF4-FFF2-40B4-BE49-F238E27FC236}">
                <a16:creationId xmlns:a16="http://schemas.microsoft.com/office/drawing/2014/main" id="{0C68F99B-D2BD-42A6-88E6-82AC18CF3E91}"/>
              </a:ext>
            </a:extLst>
          </p:cNvPr>
          <p:cNvSpPr>
            <a:spLocks noGrp="1"/>
          </p:cNvSpPr>
          <p:nvPr>
            <p:ph idx="1"/>
          </p:nvPr>
        </p:nvSpPr>
        <p:spPr/>
        <p:txBody>
          <a:bodyPr>
            <a:normAutofit fontScale="92500" lnSpcReduction="10000"/>
          </a:bodyPr>
          <a:lstStyle/>
          <a:p>
            <a:r>
              <a:rPr lang="en-US" dirty="0"/>
              <a:t>Overall prices were kept high</a:t>
            </a:r>
          </a:p>
          <a:p>
            <a:r>
              <a:rPr lang="en-US" dirty="0"/>
              <a:t>The fixing of a “reasonable price” on a commodity does not work when the supply of that commodity is not enough to meet the usual demand</a:t>
            </a:r>
          </a:p>
          <a:p>
            <a:r>
              <a:rPr lang="en-US" dirty="0"/>
              <a:t>It does not ensure that all the poor are provided with necessary commodities</a:t>
            </a:r>
          </a:p>
          <a:p>
            <a:r>
              <a:rPr lang="en-US" dirty="0"/>
              <a:t>Setting prices sometimes aggravates the situation by causing people to purchase unnecessary amounts ahead of time leaving people that can’t afford to bulk buy without any leftover commodity supply</a:t>
            </a:r>
          </a:p>
          <a:p>
            <a:r>
              <a:rPr lang="en-US" dirty="0"/>
              <a:t>Price controls are for illiberal govts not liberal ones b/c they require too much authority and compulsion instead of promoting voluntary agreement among free citizens</a:t>
            </a:r>
          </a:p>
        </p:txBody>
      </p:sp>
    </p:spTree>
    <p:extLst>
      <p:ext uri="{BB962C8B-B14F-4D97-AF65-F5344CB8AC3E}">
        <p14:creationId xmlns:p14="http://schemas.microsoft.com/office/powerpoint/2010/main" val="8772569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61D85-30D4-4A94-920E-0F9B670AFFCF}"/>
              </a:ext>
            </a:extLst>
          </p:cNvPr>
          <p:cNvSpPr>
            <a:spLocks noGrp="1"/>
          </p:cNvSpPr>
          <p:nvPr>
            <p:ph type="title"/>
          </p:nvPr>
        </p:nvSpPr>
        <p:spPr/>
        <p:txBody>
          <a:bodyPr/>
          <a:lstStyle/>
          <a:p>
            <a:r>
              <a:rPr lang="en-US" dirty="0"/>
              <a:t>Czechoslovakia</a:t>
            </a:r>
          </a:p>
        </p:txBody>
      </p:sp>
      <p:sp>
        <p:nvSpPr>
          <p:cNvPr id="3" name="Content Placeholder 2">
            <a:extLst>
              <a:ext uri="{FF2B5EF4-FFF2-40B4-BE49-F238E27FC236}">
                <a16:creationId xmlns:a16="http://schemas.microsoft.com/office/drawing/2014/main" id="{E8B1939F-9A61-4E29-8B0E-28995AA6177A}"/>
              </a:ext>
            </a:extLst>
          </p:cNvPr>
          <p:cNvSpPr>
            <a:spLocks noGrp="1"/>
          </p:cNvSpPr>
          <p:nvPr>
            <p:ph idx="1"/>
          </p:nvPr>
        </p:nvSpPr>
        <p:spPr/>
        <p:txBody>
          <a:bodyPr>
            <a:normAutofit fontScale="85000" lnSpcReduction="10000"/>
          </a:bodyPr>
          <a:lstStyle/>
          <a:p>
            <a:r>
              <a:rPr lang="en-US" dirty="0"/>
              <a:t>Czechoslovakia was one of the new democracies to emerge from the war</a:t>
            </a:r>
          </a:p>
          <a:p>
            <a:r>
              <a:rPr lang="en-US" dirty="0"/>
              <a:t>As soon as the new country was formed, price controls were put into place</a:t>
            </a:r>
          </a:p>
          <a:p>
            <a:r>
              <a:rPr lang="en-US" dirty="0"/>
              <a:t>Govt reduced prices of commodities by official order</a:t>
            </a:r>
          </a:p>
          <a:p>
            <a:r>
              <a:rPr lang="en-US" dirty="0"/>
              <a:t>Instead of keeping prices down, this order kept driving prices and costs of production upward</a:t>
            </a:r>
          </a:p>
          <a:p>
            <a:r>
              <a:rPr lang="en-US" dirty="0"/>
              <a:t>Obviously, it failed</a:t>
            </a:r>
          </a:p>
          <a:p>
            <a:r>
              <a:rPr lang="en-US" dirty="0"/>
              <a:t>By 1920, meat and fat prices were no longer controlled</a:t>
            </a:r>
          </a:p>
          <a:p>
            <a:r>
              <a:rPr lang="en-US" dirty="0"/>
              <a:t>Corn and flour price controls were restricted</a:t>
            </a:r>
          </a:p>
          <a:p>
            <a:r>
              <a:rPr lang="en-US" dirty="0"/>
              <a:t>The price controls caused people to feel as though they themselves were controlled by the govt which made whatever might have worked from the controls fail as well</a:t>
            </a:r>
          </a:p>
        </p:txBody>
      </p:sp>
    </p:spTree>
    <p:extLst>
      <p:ext uri="{BB962C8B-B14F-4D97-AF65-F5344CB8AC3E}">
        <p14:creationId xmlns:p14="http://schemas.microsoft.com/office/powerpoint/2010/main" val="34342416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D0A64-75CA-4395-81DE-888BD1B747AA}"/>
              </a:ext>
            </a:extLst>
          </p:cNvPr>
          <p:cNvSpPr>
            <a:spLocks noGrp="1"/>
          </p:cNvSpPr>
          <p:nvPr>
            <p:ph type="title"/>
          </p:nvPr>
        </p:nvSpPr>
        <p:spPr/>
        <p:txBody>
          <a:bodyPr/>
          <a:lstStyle/>
          <a:p>
            <a:r>
              <a:rPr lang="en-US" dirty="0"/>
              <a:t>Russia</a:t>
            </a:r>
          </a:p>
        </p:txBody>
      </p:sp>
      <p:sp>
        <p:nvSpPr>
          <p:cNvPr id="3" name="Content Placeholder 2">
            <a:extLst>
              <a:ext uri="{FF2B5EF4-FFF2-40B4-BE49-F238E27FC236}">
                <a16:creationId xmlns:a16="http://schemas.microsoft.com/office/drawing/2014/main" id="{5FB9CD51-B070-4B57-AEE4-0A73325B027C}"/>
              </a:ext>
            </a:extLst>
          </p:cNvPr>
          <p:cNvSpPr>
            <a:spLocks noGrp="1"/>
          </p:cNvSpPr>
          <p:nvPr>
            <p:ph idx="1"/>
          </p:nvPr>
        </p:nvSpPr>
        <p:spPr/>
        <p:txBody>
          <a:bodyPr>
            <a:normAutofit fontScale="92500" lnSpcReduction="10000"/>
          </a:bodyPr>
          <a:lstStyle/>
          <a:p>
            <a:r>
              <a:rPr lang="en-US" dirty="0"/>
              <a:t>Price controls were not too effective in democracies so it would have seemed that they might be more effective in dictatorships</a:t>
            </a:r>
          </a:p>
          <a:p>
            <a:r>
              <a:rPr lang="en-US" dirty="0"/>
              <a:t>Russia was a great place to test this experience at the time</a:t>
            </a:r>
          </a:p>
          <a:p>
            <a:r>
              <a:rPr lang="en-US" dirty="0"/>
              <a:t>Before 1917, Russia was ruled by a semifeudal despot but toward 1918 its rule sifted to the Bolsheviks</a:t>
            </a:r>
          </a:p>
          <a:p>
            <a:r>
              <a:rPr lang="en-US" dirty="0"/>
              <a:t>The Bolsheviks abolished freedom of trade and created a strict policy of fixed prices on all consumption items</a:t>
            </a:r>
          </a:p>
          <a:p>
            <a:r>
              <a:rPr lang="en-US" dirty="0"/>
              <a:t>Peasants retaliated by refusing to sell their produce at which point the Soviets started going village to village to compel them</a:t>
            </a:r>
          </a:p>
          <a:p>
            <a:pPr marL="0" indent="0">
              <a:buNone/>
            </a:pPr>
            <a:endParaRPr lang="en-US" dirty="0"/>
          </a:p>
          <a:p>
            <a:endParaRPr lang="en-US" dirty="0"/>
          </a:p>
        </p:txBody>
      </p:sp>
    </p:spTree>
    <p:extLst>
      <p:ext uri="{BB962C8B-B14F-4D97-AF65-F5344CB8AC3E}">
        <p14:creationId xmlns:p14="http://schemas.microsoft.com/office/powerpoint/2010/main" val="29643994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1F962-6294-4B1E-8A8E-9ED82BE943D4}"/>
              </a:ext>
            </a:extLst>
          </p:cNvPr>
          <p:cNvSpPr>
            <a:spLocks noGrp="1"/>
          </p:cNvSpPr>
          <p:nvPr>
            <p:ph type="title"/>
          </p:nvPr>
        </p:nvSpPr>
        <p:spPr/>
        <p:txBody>
          <a:bodyPr/>
          <a:lstStyle/>
          <a:p>
            <a:r>
              <a:rPr lang="en-US" dirty="0" err="1"/>
              <a:t>russia</a:t>
            </a:r>
            <a:endParaRPr lang="en-US" dirty="0"/>
          </a:p>
        </p:txBody>
      </p:sp>
      <p:sp>
        <p:nvSpPr>
          <p:cNvPr id="3" name="Content Placeholder 2">
            <a:extLst>
              <a:ext uri="{FF2B5EF4-FFF2-40B4-BE49-F238E27FC236}">
                <a16:creationId xmlns:a16="http://schemas.microsoft.com/office/drawing/2014/main" id="{04F12DB4-B697-4CCB-94D3-6F225F8D0930}"/>
              </a:ext>
            </a:extLst>
          </p:cNvPr>
          <p:cNvSpPr>
            <a:spLocks noGrp="1"/>
          </p:cNvSpPr>
          <p:nvPr>
            <p:ph idx="1"/>
          </p:nvPr>
        </p:nvSpPr>
        <p:spPr/>
        <p:txBody>
          <a:bodyPr>
            <a:normAutofit lnSpcReduction="10000"/>
          </a:bodyPr>
          <a:lstStyle/>
          <a:p>
            <a:r>
              <a:rPr lang="en-US" dirty="0"/>
              <a:t>The Bolsheviks were defeated after 2 years</a:t>
            </a:r>
          </a:p>
          <a:p>
            <a:r>
              <a:rPr lang="en-US" dirty="0"/>
              <a:t>The Bolsheviks’ imperial govt issued price controls they themselves did not abide by confusing everyone and messing up the policies they put into place</a:t>
            </a:r>
          </a:p>
          <a:p>
            <a:r>
              <a:rPr lang="en-US" dirty="0"/>
              <a:t>For example, they purchased supplies for their army at prices way higher than they themselves had fixed</a:t>
            </a:r>
          </a:p>
          <a:p>
            <a:r>
              <a:rPr lang="en-US" dirty="0"/>
              <a:t>A visitor in Moscow in 1919 made a note that price fixes were only decrees; they were not actually enforced</a:t>
            </a:r>
          </a:p>
          <a:p>
            <a:r>
              <a:rPr lang="en-US" dirty="0"/>
              <a:t>Perhaps this time was not good for explaining the effect of price controls in a dictatorship due to the fact that the govt was fragile and the country was war ridden</a:t>
            </a:r>
          </a:p>
          <a:p>
            <a:endParaRPr lang="en-US" dirty="0"/>
          </a:p>
        </p:txBody>
      </p:sp>
    </p:spTree>
    <p:extLst>
      <p:ext uri="{BB962C8B-B14F-4D97-AF65-F5344CB8AC3E}">
        <p14:creationId xmlns:p14="http://schemas.microsoft.com/office/powerpoint/2010/main" val="34791430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9F56B-9D82-4B81-9630-9E324774FC91}"/>
              </a:ext>
            </a:extLst>
          </p:cNvPr>
          <p:cNvSpPr>
            <a:spLocks noGrp="1"/>
          </p:cNvSpPr>
          <p:nvPr>
            <p:ph type="title"/>
          </p:nvPr>
        </p:nvSpPr>
        <p:spPr/>
        <p:txBody>
          <a:bodyPr/>
          <a:lstStyle/>
          <a:p>
            <a:r>
              <a:rPr lang="en-US" dirty="0"/>
              <a:t>Germany</a:t>
            </a:r>
          </a:p>
        </p:txBody>
      </p:sp>
      <p:sp>
        <p:nvSpPr>
          <p:cNvPr id="3" name="Content Placeholder 2">
            <a:extLst>
              <a:ext uri="{FF2B5EF4-FFF2-40B4-BE49-F238E27FC236}">
                <a16:creationId xmlns:a16="http://schemas.microsoft.com/office/drawing/2014/main" id="{80AA126B-2597-434E-958C-95ED5D9D7537}"/>
              </a:ext>
            </a:extLst>
          </p:cNvPr>
          <p:cNvSpPr>
            <a:spLocks noGrp="1"/>
          </p:cNvSpPr>
          <p:nvPr>
            <p:ph idx="1"/>
          </p:nvPr>
        </p:nvSpPr>
        <p:spPr/>
        <p:txBody>
          <a:bodyPr>
            <a:normAutofit fontScale="92500" lnSpcReduction="10000"/>
          </a:bodyPr>
          <a:lstStyle/>
          <a:p>
            <a:r>
              <a:rPr lang="en-US" dirty="0"/>
              <a:t>A better example of the effect of price controls on a dictatorship is Germany at the time</a:t>
            </a:r>
          </a:p>
          <a:p>
            <a:r>
              <a:rPr lang="en-US" dirty="0"/>
              <a:t>After the outbreak of war in 1914, the cost of food increased greatly in Germany</a:t>
            </a:r>
          </a:p>
          <a:p>
            <a:r>
              <a:rPr lang="en-US" dirty="0"/>
              <a:t>German experiment in state control of food prices provided that setting maximum prices does not have to fail in every circumstance even though they do not seem to provide any national advantage</a:t>
            </a:r>
          </a:p>
          <a:p>
            <a:r>
              <a:rPr lang="en-US" dirty="0"/>
              <a:t>After WWI broke out, the German Reich opted for inflationary policies with simultaneous price controls</a:t>
            </a:r>
          </a:p>
          <a:p>
            <a:r>
              <a:rPr lang="en-US" dirty="0"/>
              <a:t>The German police did an excellent job of enforcing price ceilings</a:t>
            </a:r>
          </a:p>
          <a:p>
            <a:r>
              <a:rPr lang="en-US" dirty="0"/>
              <a:t>No black markets were formed</a:t>
            </a:r>
          </a:p>
          <a:p>
            <a:pPr marL="0" indent="0">
              <a:buNone/>
            </a:pPr>
            <a:endParaRPr lang="en-US" dirty="0"/>
          </a:p>
          <a:p>
            <a:endParaRPr lang="en-US" dirty="0"/>
          </a:p>
        </p:txBody>
      </p:sp>
    </p:spTree>
    <p:extLst>
      <p:ext uri="{BB962C8B-B14F-4D97-AF65-F5344CB8AC3E}">
        <p14:creationId xmlns:p14="http://schemas.microsoft.com/office/powerpoint/2010/main" val="39908903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CF57B-AD63-481F-BB18-D68539F401DB}"/>
              </a:ext>
            </a:extLst>
          </p:cNvPr>
          <p:cNvSpPr>
            <a:spLocks noGrp="1"/>
          </p:cNvSpPr>
          <p:nvPr>
            <p:ph type="title"/>
          </p:nvPr>
        </p:nvSpPr>
        <p:spPr/>
        <p:txBody>
          <a:bodyPr/>
          <a:lstStyle/>
          <a:p>
            <a:r>
              <a:rPr lang="en-US" dirty="0"/>
              <a:t>Germany</a:t>
            </a:r>
          </a:p>
        </p:txBody>
      </p:sp>
      <p:sp>
        <p:nvSpPr>
          <p:cNvPr id="3" name="Content Placeholder 2">
            <a:extLst>
              <a:ext uri="{FF2B5EF4-FFF2-40B4-BE49-F238E27FC236}">
                <a16:creationId xmlns:a16="http://schemas.microsoft.com/office/drawing/2014/main" id="{73B8AA81-538F-41AB-94CF-1E3F277D3D3F}"/>
              </a:ext>
            </a:extLst>
          </p:cNvPr>
          <p:cNvSpPr>
            <a:spLocks noGrp="1"/>
          </p:cNvSpPr>
          <p:nvPr>
            <p:ph idx="1"/>
          </p:nvPr>
        </p:nvSpPr>
        <p:spPr/>
        <p:txBody>
          <a:bodyPr>
            <a:normAutofit fontScale="92500" lnSpcReduction="20000"/>
          </a:bodyPr>
          <a:lstStyle/>
          <a:p>
            <a:r>
              <a:rPr lang="en-US" dirty="0"/>
              <a:t>Supply of commodities subject to price control quickly fell but prices did not rise</a:t>
            </a:r>
          </a:p>
          <a:p>
            <a:r>
              <a:rPr lang="en-US" dirty="0"/>
              <a:t>However, the public was not able to purchase food, clothing, and shoes and rationing systems fell</a:t>
            </a:r>
          </a:p>
          <a:p>
            <a:r>
              <a:rPr lang="en-US" dirty="0"/>
              <a:t>The govt responded but making rations smaller and extending price controls over other products</a:t>
            </a:r>
          </a:p>
          <a:p>
            <a:r>
              <a:rPr lang="en-US" dirty="0"/>
              <a:t>The govt also took all control over important branches of production but it didn’t help because the other ranches were left free to do whatever they wanted</a:t>
            </a:r>
          </a:p>
          <a:p>
            <a:r>
              <a:rPr lang="en-US" dirty="0"/>
              <a:t>Ultimately, while Germany basically did not suffer as badly from price controls as other countries who attempted them at the time but the price controls failed to accomplish necessary goals for everyone overall</a:t>
            </a:r>
          </a:p>
          <a:p>
            <a:endParaRPr lang="en-US" dirty="0"/>
          </a:p>
        </p:txBody>
      </p:sp>
    </p:spTree>
    <p:extLst>
      <p:ext uri="{BB962C8B-B14F-4D97-AF65-F5344CB8AC3E}">
        <p14:creationId xmlns:p14="http://schemas.microsoft.com/office/powerpoint/2010/main" val="6485550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163F7-FF8E-4ADA-B30B-055B9476966D}"/>
              </a:ext>
            </a:extLst>
          </p:cNvPr>
          <p:cNvSpPr>
            <a:spLocks noGrp="1"/>
          </p:cNvSpPr>
          <p:nvPr>
            <p:ph type="title"/>
          </p:nvPr>
        </p:nvSpPr>
        <p:spPr/>
        <p:txBody>
          <a:bodyPr/>
          <a:lstStyle/>
          <a:p>
            <a:r>
              <a:rPr lang="en-US" dirty="0"/>
              <a:t>The end</a:t>
            </a:r>
          </a:p>
        </p:txBody>
      </p:sp>
      <p:sp>
        <p:nvSpPr>
          <p:cNvPr id="3" name="Content Placeholder 2">
            <a:extLst>
              <a:ext uri="{FF2B5EF4-FFF2-40B4-BE49-F238E27FC236}">
                <a16:creationId xmlns:a16="http://schemas.microsoft.com/office/drawing/2014/main" id="{6BFDAF9F-46E4-4CF3-BA28-9548FC7265C2}"/>
              </a:ext>
            </a:extLst>
          </p:cNvPr>
          <p:cNvSpPr>
            <a:spLocks noGrp="1"/>
          </p:cNvSpPr>
          <p:nvPr>
            <p:ph idx="1"/>
          </p:nvPr>
        </p:nvSpPr>
        <p:spPr/>
        <p:txBody>
          <a:bodyPr>
            <a:normAutofit fontScale="92500"/>
          </a:bodyPr>
          <a:lstStyle/>
          <a:p>
            <a:r>
              <a:rPr lang="en-US" dirty="0"/>
              <a:t>The U.S. had financed its share of the war with loans that it insisted be repaid after the war. </a:t>
            </a:r>
          </a:p>
          <a:p>
            <a:r>
              <a:rPr lang="en-US" dirty="0"/>
              <a:t>The allies won the war</a:t>
            </a:r>
          </a:p>
          <a:p>
            <a:r>
              <a:rPr lang="en-US" b="1" dirty="0"/>
              <a:t>Treaty of Versailles</a:t>
            </a:r>
            <a:r>
              <a:rPr lang="en-US" dirty="0"/>
              <a:t>: ended WWI June 28, 1919</a:t>
            </a:r>
          </a:p>
          <a:p>
            <a:pPr lvl="1"/>
            <a:r>
              <a:rPr lang="en-US" dirty="0"/>
              <a:t>Treaty required Germany and Central Powers to take responsibility for the war</a:t>
            </a:r>
          </a:p>
          <a:p>
            <a:pPr lvl="1"/>
            <a:r>
              <a:rPr lang="en-US" dirty="0"/>
              <a:t>Included war guilt clause which mandated Germany to pay reparations to the Allies</a:t>
            </a:r>
          </a:p>
          <a:p>
            <a:pPr lvl="1"/>
            <a:r>
              <a:rPr lang="en-US" dirty="0"/>
              <a:t>Reparations totaled $31.4 billion in 1921 or $442 billion in 2020</a:t>
            </a:r>
          </a:p>
          <a:p>
            <a:pPr lvl="1"/>
            <a:r>
              <a:rPr lang="en-US" dirty="0"/>
              <a:t>They were paid out through American banks that provided loans to the Germans</a:t>
            </a:r>
          </a:p>
          <a:p>
            <a:r>
              <a:rPr lang="en-US" dirty="0"/>
              <a:t>Allies looked to defeated Germany in 1919 to pay reparations in order to cover some of their loan costs</a:t>
            </a:r>
          </a:p>
        </p:txBody>
      </p:sp>
    </p:spTree>
    <p:extLst>
      <p:ext uri="{BB962C8B-B14F-4D97-AF65-F5344CB8AC3E}">
        <p14:creationId xmlns:p14="http://schemas.microsoft.com/office/powerpoint/2010/main" val="360613929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docProps/app.xml><?xml version="1.0" encoding="utf-8"?>
<Properties xmlns="http://schemas.openxmlformats.org/officeDocument/2006/extended-properties" xmlns:vt="http://schemas.openxmlformats.org/officeDocument/2006/docPropsVTypes">
  <Template>TM04033921[[fn=Damask]]</Template>
  <TotalTime>7143</TotalTime>
  <Words>2050</Words>
  <Application>Microsoft Office PowerPoint</Application>
  <PresentationFormat>Widescreen</PresentationFormat>
  <Paragraphs>138</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Bookman Old Style</vt:lpstr>
      <vt:lpstr>Rockwell</vt:lpstr>
      <vt:lpstr>Damask</vt:lpstr>
      <vt:lpstr>The First World War</vt:lpstr>
      <vt:lpstr>A Background on the war</vt:lpstr>
      <vt:lpstr>Background on the War</vt:lpstr>
      <vt:lpstr>How it all started</vt:lpstr>
      <vt:lpstr>The ultimatum</vt:lpstr>
      <vt:lpstr>Taking Sides</vt:lpstr>
      <vt:lpstr>Allies vs Central Powers</vt:lpstr>
      <vt:lpstr>Logistics</vt:lpstr>
      <vt:lpstr>Great Britain</vt:lpstr>
      <vt:lpstr>Dangers of govt control</vt:lpstr>
      <vt:lpstr>The economist on Great Britain</vt:lpstr>
      <vt:lpstr>The economist on Great Britain</vt:lpstr>
      <vt:lpstr>Limited controls in the us</vt:lpstr>
      <vt:lpstr>Limited controls in the us</vt:lpstr>
      <vt:lpstr>Overall effects of price controls in US 1917-’18</vt:lpstr>
      <vt:lpstr>Czechoslovakia</vt:lpstr>
      <vt:lpstr>Russia</vt:lpstr>
      <vt:lpstr>russia</vt:lpstr>
      <vt:lpstr>Germany</vt:lpstr>
      <vt:lpstr>Germany</vt:lpstr>
      <vt:lpstr>The 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First World War</dc:title>
  <dc:creator>danna</dc:creator>
  <cp:lastModifiedBy>danna</cp:lastModifiedBy>
  <cp:revision>56</cp:revision>
  <dcterms:created xsi:type="dcterms:W3CDTF">2020-09-24T15:16:17Z</dcterms:created>
  <dcterms:modified xsi:type="dcterms:W3CDTF">2020-09-29T14:26:01Z</dcterms:modified>
</cp:coreProperties>
</file>